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3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embeddedFontLst>
    <p:embeddedFont>
      <p:font typeface="Pacifico" panose="020B0604020202020204" charset="0"/>
      <p:regular r:id="rId37"/>
    </p:embeddedFont>
    <p:embeddedFont>
      <p:font typeface="Bree Serif" panose="020B0604020202020204" charset="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Alegreya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67">
          <p15:clr>
            <a:srgbClr val="A4A3A4"/>
          </p15:clr>
        </p15:guide>
        <p15:guide id="2" pos="22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8" roundtripDataSignature="AMtx7mj9pbDbmV2M0rhHoekrEIVSG6MX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367"/>
        <p:guide pos="22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6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7.fntdata"/><Relationship Id="rId48" Type="http://customschemas.google.com/relationships/presentationmetadata" Target="metadata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80c99af6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80c99af6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880c99af6a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80c99af6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80c99af6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880c99af6a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80c99af6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80c99af6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880c99af6a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80c99af6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80c99af6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880c99af6a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80c99af6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80c99af6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880c99af6a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80c99af6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80c99af6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880c99af6a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80c99af6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80c99af6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880c99af6a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80c99af6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80c99af6a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880c99af6a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80c99af6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80c99af6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880c99af6a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80c99af6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80c99af6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880c99af6a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80c99af6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80c99af6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880c99af6a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80c99af6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80c99af6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880c99af6a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80c99af6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80c99af6a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880c99af6a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80c99af6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80c99af6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880c99af6a_0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80c99af6a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80c99af6a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880c99af6a_0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80c99af6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80c99af6a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880c99af6a_0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662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662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662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"/>
          <p:cNvSpPr txBox="1"/>
          <p:nvPr/>
        </p:nvSpPr>
        <p:spPr>
          <a:xfrm>
            <a:off x="3076775" y="4525076"/>
            <a:ext cx="5506800" cy="917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700" dirty="0" smtClean="0">
                <a:solidFill>
                  <a:srgbClr val="0B5394"/>
                </a:solidFill>
                <a:latin typeface="Pacifico"/>
                <a:ea typeface="Pacifico"/>
                <a:cs typeface="Pacifico"/>
                <a:sym typeface="Pacifico"/>
              </a:rPr>
              <a:t>Quiz</a:t>
            </a:r>
            <a:endParaRPr sz="6900" dirty="0">
              <a:solidFill>
                <a:srgbClr val="0B5394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3" name="Google Shape;23;p1"/>
          <p:cNvSpPr txBox="1"/>
          <p:nvPr/>
        </p:nvSpPr>
        <p:spPr>
          <a:xfrm>
            <a:off x="2908625" y="3161125"/>
            <a:ext cx="58431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latin typeface="Alegreya"/>
                <a:ea typeface="Alegreya"/>
                <a:cs typeface="Alegreya"/>
                <a:sym typeface="Alegreya"/>
              </a:rPr>
              <a:t>PROGRAMA ECOVALOR- AÇÕES DE SENSIBILIZAÇÃO DIGITAIS</a:t>
            </a:r>
            <a:endParaRPr sz="1800" b="1">
              <a:latin typeface="Alegreya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/>
          <p:nvPr/>
        </p:nvSpPr>
        <p:spPr>
          <a:xfrm>
            <a:off x="647700" y="1254029"/>
            <a:ext cx="8039100" cy="9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latin typeface="Bree Serif"/>
                <a:ea typeface="Bree Serif"/>
                <a:cs typeface="Bree Serif"/>
                <a:sym typeface="Bree Serif"/>
              </a:rPr>
              <a:t>Para reduzir o lixo que fazemos, vamos:</a:t>
            </a:r>
            <a:r>
              <a:rPr lang="pt-BR" sz="2700" dirty="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/>
            </a:r>
            <a:br>
              <a:rPr lang="pt-BR" sz="2700" dirty="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endParaRPr sz="2700" dirty="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84299F7-ED2E-45FD-A652-9756A33AD15E}"/>
              </a:ext>
            </a:extLst>
          </p:cNvPr>
          <p:cNvSpPr/>
          <p:nvPr/>
        </p:nvSpPr>
        <p:spPr>
          <a:xfrm>
            <a:off x="647700" y="2675096"/>
            <a:ext cx="77266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a) menos vezes às compras e comprar mais quantidades e também tudo o que estiver em promoção, mesmo o que não precisamos para evitar termos de lá voltar mais vezes.</a:t>
            </a:r>
            <a:endParaRPr lang="pt-PT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PT" sz="20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t-PT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PT" sz="20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b) evitar o consumo desnecessário, poupar os produtos que compramos e pensar antes de comprar se realmente necessitamos desse produto.</a:t>
            </a:r>
            <a:endParaRPr lang="pt-PT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320425" y="1085800"/>
            <a:ext cx="8729700" cy="104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latin typeface="Bree Serif"/>
                <a:ea typeface="Bree Serif"/>
                <a:cs typeface="Bree Serif"/>
                <a:sym typeface="Bree Serif"/>
              </a:rPr>
              <a:t>Uma das formas de reduzir os resíduos produzidos em nossa casa é...</a:t>
            </a:r>
            <a:endParaRPr sz="2700" dirty="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09C5A85-AF38-49DE-A700-5DD49B248686}"/>
              </a:ext>
            </a:extLst>
          </p:cNvPr>
          <p:cNvSpPr/>
          <p:nvPr/>
        </p:nvSpPr>
        <p:spPr>
          <a:xfrm>
            <a:off x="883920" y="2750392"/>
            <a:ext cx="7421880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a) Deitar os resíduos no contentor do lixo comum.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b) Deitar os resíduos na floresta.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c) Optar por adquirir produtos com menos embalagem</a:t>
            </a: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/>
          <p:nvPr/>
        </p:nvSpPr>
        <p:spPr>
          <a:xfrm>
            <a:off x="698500" y="1265525"/>
            <a:ext cx="77532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latin typeface="Bree Serif"/>
                <a:ea typeface="Bree Serif"/>
                <a:cs typeface="Bree Serif"/>
                <a:sym typeface="Bree Serif"/>
              </a:rPr>
              <a:t>A utilização de talheres e pratos descartáveis é:</a:t>
            </a:r>
            <a:r>
              <a:rPr lang="pt-BR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346DED9-C211-4C91-BE5E-9875F225F470}"/>
              </a:ext>
            </a:extLst>
          </p:cNvPr>
          <p:cNvSpPr/>
          <p:nvPr/>
        </p:nvSpPr>
        <p:spPr>
          <a:xfrm>
            <a:off x="1386840" y="2690336"/>
            <a:ext cx="6126480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a) Boa, porque poupamos água.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b) Boa, porque poupamos a louça.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c) Má, porque gera plástico e resíduos desnecessários. 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305800" y="1125825"/>
            <a:ext cx="83496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latin typeface="Bree Serif"/>
                <a:ea typeface="Bree Serif"/>
                <a:cs typeface="Bree Serif"/>
                <a:sym typeface="Bree Serif"/>
              </a:rPr>
              <a:t>Quando vamos às compras devemos preferir:</a:t>
            </a:r>
            <a:r>
              <a:rPr lang="pt-BR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/>
            </a:r>
            <a:br>
              <a:rPr lang="pt-BR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35461E0-FC2B-48EF-91FF-3D3651F1537D}"/>
              </a:ext>
            </a:extLst>
          </p:cNvPr>
          <p:cNvSpPr/>
          <p:nvPr/>
        </p:nvSpPr>
        <p:spPr>
          <a:xfrm>
            <a:off x="762040" y="2644170"/>
            <a:ext cx="74371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a) Produtos reutilizáveis e recarregáveis.</a:t>
            </a:r>
            <a:endParaRPr lang="pt-PT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b) Produtos descartáveis.</a:t>
            </a:r>
            <a:endParaRPr lang="pt-PT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2400" dirty="0">
                <a:latin typeface="+mj-lt"/>
                <a:ea typeface="Calibri" panose="020F0502020204030204" pitchFamily="34" charset="0"/>
              </a:rPr>
              <a:t>c) É indiferente, desde que os separemos nos Ecopontos</a:t>
            </a:r>
            <a:endParaRPr lang="pt-PT" sz="2400" dirty="0"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/>
          <p:nvPr/>
        </p:nvSpPr>
        <p:spPr>
          <a:xfrm>
            <a:off x="276550" y="1076225"/>
            <a:ext cx="8664000" cy="14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latin typeface="Bree Serif"/>
                <a:ea typeface="Bree Serif"/>
                <a:cs typeface="Bree Serif"/>
                <a:sym typeface="Bree Serif"/>
              </a:rPr>
              <a:t>Colar um autocolante de recusa de publicidade não endereçada na caixa de correio evita a produção de resíduos. Verdadeiro ou Falso?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069C375-A1CD-4608-8D72-AB2EBFDC1638}"/>
              </a:ext>
            </a:extLst>
          </p:cNvPr>
          <p:cNvSpPr/>
          <p:nvPr/>
        </p:nvSpPr>
        <p:spPr>
          <a:xfrm>
            <a:off x="1295400" y="3167390"/>
            <a:ext cx="556260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a) Verdadeiro </a:t>
            </a:r>
            <a:endParaRPr lang="pt-PT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b) Falso</a:t>
            </a:r>
            <a:endParaRPr lang="pt-PT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/>
          <p:nvPr/>
        </p:nvSpPr>
        <p:spPr>
          <a:xfrm>
            <a:off x="422775" y="1039750"/>
            <a:ext cx="82764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latin typeface="Bree Serif"/>
                <a:ea typeface="Bree Serif"/>
                <a:cs typeface="Bree Serif"/>
                <a:sym typeface="Bree Serif"/>
              </a:rPr>
              <a:t>Optar por uma garrafa de água reutilizável é uma maneira muito simples de contribuir para a sustentabilidade do planeta?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/>
            </a:r>
            <a:br>
              <a:rPr lang="pt-BR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5BD09C0-9EAD-4194-A418-677B44AAADC6}"/>
              </a:ext>
            </a:extLst>
          </p:cNvPr>
          <p:cNvSpPr/>
          <p:nvPr/>
        </p:nvSpPr>
        <p:spPr>
          <a:xfrm>
            <a:off x="1295400" y="3167390"/>
            <a:ext cx="556260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a) Verdadeiro </a:t>
            </a:r>
            <a:endParaRPr lang="pt-PT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b) Falso</a:t>
            </a:r>
            <a:endParaRPr lang="pt-PT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80c99af6a_0_5"/>
          <p:cNvSpPr/>
          <p:nvPr/>
        </p:nvSpPr>
        <p:spPr>
          <a:xfrm>
            <a:off x="481275" y="1039750"/>
            <a:ext cx="83787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>
                <a:latin typeface="Bree Serif"/>
                <a:ea typeface="Bree Serif"/>
                <a:cs typeface="Bree Serif"/>
                <a:sym typeface="Bree Serif"/>
              </a:rPr>
              <a:t>Outra maneira de fazermos a diferença é conservar os alimentos por mais tempo e consertar o que aparentemente já não tem arranjo ou comprar em 2ªmão e pedir emprestado. É mais importante:</a:t>
            </a:r>
            <a:endParaRPr sz="2200" dirty="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13C8D07-9A97-43C9-810F-D18DB61D3DB1}"/>
              </a:ext>
            </a:extLst>
          </p:cNvPr>
          <p:cNvSpPr/>
          <p:nvPr/>
        </p:nvSpPr>
        <p:spPr>
          <a:xfrm>
            <a:off x="860842" y="2909823"/>
            <a:ext cx="7619565" cy="280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a) Diminuir o consumo de alimentos e esticar a vida dos objetos através do conserto dos aparelhos e mobílias.</a:t>
            </a:r>
            <a:endParaRPr lang="pt-PT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b) Apostar na compra em 2ª mão e o empréstimo de objetos de uso limitado no tempo.</a:t>
            </a:r>
            <a:endParaRPr lang="pt-PT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c) Ambas as anteriores, pois todas estas ações reduzem o lixo que fazemos!</a:t>
            </a:r>
            <a:endParaRPr lang="pt-PT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80c99af6a_0_10"/>
          <p:cNvSpPr/>
          <p:nvPr/>
        </p:nvSpPr>
        <p:spPr>
          <a:xfrm>
            <a:off x="420150" y="1039750"/>
            <a:ext cx="857145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latin typeface="Bree Serif"/>
                <a:ea typeface="Bree Serif"/>
                <a:cs typeface="Bree Serif"/>
                <a:sym typeface="Bree Serif"/>
              </a:rPr>
              <a:t>Qual o tipo de resíduo que podemos encontrar em maior quantidade no caixote do lixo da generalidade dos portugueses?</a:t>
            </a:r>
            <a:endParaRPr sz="2700" dirty="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8774326-6665-4F69-857F-28851A04BE40}"/>
              </a:ext>
            </a:extLst>
          </p:cNvPr>
          <p:cNvSpPr/>
          <p:nvPr/>
        </p:nvSpPr>
        <p:spPr>
          <a:xfrm>
            <a:off x="1463040" y="3059668"/>
            <a:ext cx="5394960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a) Papel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b) Restos de comida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c) Metal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80c99af6a_0_14"/>
          <p:cNvSpPr/>
          <p:nvPr/>
        </p:nvSpPr>
        <p:spPr>
          <a:xfrm>
            <a:off x="543600" y="994100"/>
            <a:ext cx="8056800" cy="10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latin typeface="Bree Serif"/>
                <a:ea typeface="Bree Serif"/>
                <a:cs typeface="Bree Serif"/>
                <a:sym typeface="Bree Serif"/>
              </a:rPr>
              <a:t>Qual dos seguintes materiais, não devemos colocar no compostor doméstico?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BBE1872-E7E5-43C2-A09B-FBB4B156EFA2}"/>
              </a:ext>
            </a:extLst>
          </p:cNvPr>
          <p:cNvSpPr/>
          <p:nvPr/>
        </p:nvSpPr>
        <p:spPr>
          <a:xfrm>
            <a:off x="1539240" y="3059668"/>
            <a:ext cx="5318760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a) Restos de carne frita </a:t>
            </a:r>
            <a:endParaRPr lang="pt-PT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b) Cascas de batatas</a:t>
            </a:r>
            <a:endParaRPr lang="pt-PT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c) Cascas de bananas</a:t>
            </a:r>
            <a:endParaRPr lang="pt-PT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80c99af6a_0_18"/>
          <p:cNvSpPr/>
          <p:nvPr/>
        </p:nvSpPr>
        <p:spPr>
          <a:xfrm>
            <a:off x="460350" y="1039750"/>
            <a:ext cx="8561100" cy="13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latin typeface="Bree Serif"/>
                <a:ea typeface="Bree Serif"/>
                <a:cs typeface="Bree Serif"/>
                <a:sym typeface="Bree Serif"/>
              </a:rPr>
              <a:t>Cerca de 35% dos materiais colocados nos contentores do lixo comum podem ser reciclados ou reutilizados. Verdadeiro ou falso?</a:t>
            </a:r>
            <a:endParaRPr sz="25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36684FF-3CBA-46E8-9209-16F15A5001DD}"/>
              </a:ext>
            </a:extLst>
          </p:cNvPr>
          <p:cNvSpPr/>
          <p:nvPr/>
        </p:nvSpPr>
        <p:spPr>
          <a:xfrm>
            <a:off x="1569720" y="3136910"/>
            <a:ext cx="4572000" cy="9584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PT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a) Verdadeiro </a:t>
            </a:r>
            <a:endParaRPr lang="pt-PT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b) Falso</a:t>
            </a:r>
            <a:endParaRPr lang="pt-PT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"/>
          <p:cNvSpPr/>
          <p:nvPr/>
        </p:nvSpPr>
        <p:spPr>
          <a:xfrm>
            <a:off x="8619673" y="6442337"/>
            <a:ext cx="306515" cy="280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 baseline="30000">
                <a:solidFill>
                  <a:srgbClr val="65B32E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9" name="Google Shape;29;p2"/>
          <p:cNvSpPr txBox="1"/>
          <p:nvPr/>
        </p:nvSpPr>
        <p:spPr>
          <a:xfrm>
            <a:off x="351692" y="1069145"/>
            <a:ext cx="826798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 i="0" u="none" strike="noStrike" cap="none">
                <a:solidFill>
                  <a:schemeClr val="dk1"/>
                </a:solidFill>
              </a:rPr>
              <a:t> </a:t>
            </a:r>
            <a:endParaRPr sz="3700" i="0" u="none" strike="noStrike" cap="none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0" name="Google Shape;30;p2"/>
          <p:cNvSpPr txBox="1"/>
          <p:nvPr/>
        </p:nvSpPr>
        <p:spPr>
          <a:xfrm>
            <a:off x="1496400" y="2551800"/>
            <a:ext cx="61512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pt-PT" sz="2800" dirty="0"/>
              <a:t>a) Reduzir, Reutilizar e Reciclar </a:t>
            </a:r>
          </a:p>
          <a:p>
            <a:pPr>
              <a:lnSpc>
                <a:spcPct val="150000"/>
              </a:lnSpc>
            </a:pPr>
            <a:r>
              <a:rPr lang="pt-PT" sz="2800" dirty="0"/>
              <a:t>b) Reciclar, Reduzir e Reutilizar</a:t>
            </a:r>
          </a:p>
          <a:p>
            <a:pPr>
              <a:lnSpc>
                <a:spcPct val="150000"/>
              </a:lnSpc>
            </a:pPr>
            <a:r>
              <a:rPr lang="pt-PT" sz="2800" dirty="0"/>
              <a:t>c) Reutilizar, Reciclar e Reduzir</a:t>
            </a:r>
          </a:p>
          <a:p>
            <a:pPr>
              <a:lnSpc>
                <a:spcPct val="150000"/>
              </a:lnSpc>
            </a:pPr>
            <a:r>
              <a:rPr lang="pt-PT" sz="2800" dirty="0"/>
              <a:t> 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 txBox="1"/>
          <p:nvPr/>
        </p:nvSpPr>
        <p:spPr>
          <a:xfrm>
            <a:off x="575175" y="1069188"/>
            <a:ext cx="8268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Bree Serif"/>
                <a:ea typeface="Bree Serif"/>
                <a:cs typeface="Bree Serif"/>
                <a:sym typeface="Bree Serif"/>
              </a:rPr>
              <a:t>Ordena por grau de importância os 3 R:</a:t>
            </a:r>
            <a:endParaRPr sz="30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80c99af6a_0_22"/>
          <p:cNvSpPr/>
          <p:nvPr/>
        </p:nvSpPr>
        <p:spPr>
          <a:xfrm>
            <a:off x="620825" y="1054375"/>
            <a:ext cx="80391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latin typeface="Bree Serif"/>
                <a:ea typeface="Bree Serif"/>
                <a:cs typeface="Bree Serif"/>
                <a:sym typeface="Bree Serif"/>
              </a:rPr>
              <a:t>Antes de colocar as embalagens no ecoponto deves: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/>
            </a:r>
            <a:br>
              <a:rPr lang="pt-BR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213C402-1A82-4286-8B3D-3F4E389130BC}"/>
              </a:ext>
            </a:extLst>
          </p:cNvPr>
          <p:cNvSpPr/>
          <p:nvPr/>
        </p:nvSpPr>
        <p:spPr>
          <a:xfrm>
            <a:off x="837790" y="2588121"/>
            <a:ext cx="7822135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a) Lavar e secar as embalagens.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b) Espalmar as embalagens e escorrer o seu conteúdo. 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80c99af6a_0_26"/>
          <p:cNvSpPr/>
          <p:nvPr/>
        </p:nvSpPr>
        <p:spPr>
          <a:xfrm>
            <a:off x="440250" y="1039750"/>
            <a:ext cx="7916100" cy="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latin typeface="Bree Serif"/>
                <a:ea typeface="Bree Serif"/>
                <a:cs typeface="Bree Serif"/>
                <a:sym typeface="Bree Serif"/>
              </a:rPr>
              <a:t>Nunca se deve colocar latas de spray no contentor amarelo.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7767D78-3622-43FC-8259-8378ADFE7DCD}"/>
              </a:ext>
            </a:extLst>
          </p:cNvPr>
          <p:cNvSpPr/>
          <p:nvPr/>
        </p:nvSpPr>
        <p:spPr>
          <a:xfrm>
            <a:off x="1691640" y="3167390"/>
            <a:ext cx="4572000" cy="11318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a) Verdadeiro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b) Falso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80c99af6a_0_30"/>
          <p:cNvSpPr/>
          <p:nvPr/>
        </p:nvSpPr>
        <p:spPr>
          <a:xfrm>
            <a:off x="583625" y="1039750"/>
            <a:ext cx="80865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latin typeface="Bree Serif"/>
                <a:ea typeface="Bree Serif"/>
                <a:cs typeface="Bree Serif"/>
                <a:sym typeface="Bree Serif"/>
              </a:rPr>
              <a:t>Qual o tipo de papel que pode ser reciclado?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7F0DACE-7C2D-459E-AC97-95ACF8F0B3B0}"/>
              </a:ext>
            </a:extLst>
          </p:cNvPr>
          <p:cNvSpPr/>
          <p:nvPr/>
        </p:nvSpPr>
        <p:spPr>
          <a:xfrm>
            <a:off x="1434812" y="2693908"/>
            <a:ext cx="6274375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a) Papel de escrita, jornais e revistas.</a:t>
            </a:r>
            <a:endParaRPr lang="pt-PT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b) Papel de lustro e papel vegetal.</a:t>
            </a:r>
            <a:endParaRPr lang="pt-PT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c) Papel autocolante.</a:t>
            </a:r>
            <a:endParaRPr lang="pt-PT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80c99af6a_0_34"/>
          <p:cNvSpPr/>
          <p:nvPr/>
        </p:nvSpPr>
        <p:spPr>
          <a:xfrm>
            <a:off x="379950" y="1039750"/>
            <a:ext cx="82797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latin typeface="Bree Serif"/>
                <a:ea typeface="Bree Serif"/>
                <a:cs typeface="Bree Serif"/>
                <a:sym typeface="Bree Serif"/>
              </a:rPr>
              <a:t>Os pacotes do leite, sumos, vinho, natas, etc (a que habitualmente chamamos de tetrapack) devem ser colocados no Ecoponto:</a:t>
            </a:r>
            <a:endParaRPr sz="25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084DC23-94C7-4EC4-AA4D-240632CFC552}"/>
              </a:ext>
            </a:extLst>
          </p:cNvPr>
          <p:cNvSpPr/>
          <p:nvPr/>
        </p:nvSpPr>
        <p:spPr>
          <a:xfrm>
            <a:off x="1219200" y="3044280"/>
            <a:ext cx="5638800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Azul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Amarelo 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Contentor do lixo comum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80c99af6a_0_42"/>
          <p:cNvSpPr/>
          <p:nvPr/>
        </p:nvSpPr>
        <p:spPr>
          <a:xfrm>
            <a:off x="378925" y="1039750"/>
            <a:ext cx="8461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latin typeface="Bree Serif"/>
                <a:ea typeface="Bree Serif"/>
                <a:cs typeface="Bree Serif"/>
                <a:sym typeface="Bree Serif"/>
              </a:rPr>
              <a:t>Em que Ecoponto devemos colocar os frascos de perfume?</a:t>
            </a:r>
            <a:r>
              <a:rPr lang="pt-B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E8D70A9-CC27-45B1-8D0F-205962DA1CB3}"/>
              </a:ext>
            </a:extLst>
          </p:cNvPr>
          <p:cNvSpPr/>
          <p:nvPr/>
        </p:nvSpPr>
        <p:spPr>
          <a:xfrm>
            <a:off x="1706880" y="2800588"/>
            <a:ext cx="4572000" cy="16858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a) Amarelo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b) Azul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c) Verde 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80c99af6a_0_46"/>
          <p:cNvSpPr/>
          <p:nvPr/>
        </p:nvSpPr>
        <p:spPr>
          <a:xfrm>
            <a:off x="420150" y="1039750"/>
            <a:ext cx="8159100" cy="11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latin typeface="Bree Serif"/>
                <a:ea typeface="Bree Serif"/>
                <a:cs typeface="Bree Serif"/>
                <a:sym typeface="Bree Serif"/>
              </a:rPr>
              <a:t>Podemos colocar os copos e pratos descartáveis de plástico no Ecoponto amarelo?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6C2C353-7383-44CA-8612-ADC46EE76573}"/>
              </a:ext>
            </a:extLst>
          </p:cNvPr>
          <p:cNvSpPr/>
          <p:nvPr/>
        </p:nvSpPr>
        <p:spPr>
          <a:xfrm>
            <a:off x="1615440" y="2863076"/>
            <a:ext cx="4572000" cy="11318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a) Sim 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b) Não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80c99af6a_0_50"/>
          <p:cNvSpPr/>
          <p:nvPr/>
        </p:nvSpPr>
        <p:spPr>
          <a:xfrm>
            <a:off x="460350" y="1039750"/>
            <a:ext cx="8400300" cy="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latin typeface="Bree Serif"/>
                <a:ea typeface="Bree Serif"/>
                <a:cs typeface="Bree Serif"/>
                <a:sym typeface="Bree Serif"/>
              </a:rPr>
              <a:t>Destes materiais, quais podem ser reciclados infinitamente:</a:t>
            </a: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A6BC3B2-3E84-40DE-9181-F1C33B3EF330}"/>
              </a:ext>
            </a:extLst>
          </p:cNvPr>
          <p:cNvSpPr/>
          <p:nvPr/>
        </p:nvSpPr>
        <p:spPr>
          <a:xfrm>
            <a:off x="1666068" y="2863076"/>
            <a:ext cx="4572000" cy="11318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a) Vidro e alumínio </a:t>
            </a:r>
            <a:endParaRPr lang="pt-PT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b) Plástico e cartão</a:t>
            </a:r>
            <a:endParaRPr lang="pt-PT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80c99af6a_0_54"/>
          <p:cNvSpPr/>
          <p:nvPr/>
        </p:nvSpPr>
        <p:spPr>
          <a:xfrm>
            <a:off x="420150" y="1039750"/>
            <a:ext cx="8420400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latin typeface="Bree Serif"/>
                <a:ea typeface="Bree Serif"/>
                <a:cs typeface="Bree Serif"/>
                <a:sym typeface="Bree Serif"/>
              </a:rPr>
              <a:t>O que devemos fazer com papel sujo (lenços de papel, papel de cozinha e guardanapos utilizados) e fraldas:</a:t>
            </a:r>
            <a:endParaRPr sz="2700" dirty="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88EF4B5-DDFC-4970-91C7-137713C6E868}"/>
              </a:ext>
            </a:extLst>
          </p:cNvPr>
          <p:cNvSpPr/>
          <p:nvPr/>
        </p:nvSpPr>
        <p:spPr>
          <a:xfrm>
            <a:off x="1239865" y="2863076"/>
            <a:ext cx="5866108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a) Colocar no Ecoponto Azul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b) Colocar no contentor do lixo comum.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80c99af6a_0_58"/>
          <p:cNvSpPr/>
          <p:nvPr/>
        </p:nvSpPr>
        <p:spPr>
          <a:xfrm>
            <a:off x="883086" y="1287722"/>
            <a:ext cx="7597500" cy="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latin typeface="Bree Serif"/>
                <a:ea typeface="Bree Serif"/>
                <a:cs typeface="Bree Serif"/>
                <a:sym typeface="Bree Serif"/>
              </a:rPr>
              <a:t>O que não podemos colocar no Ecoponto Verde?</a:t>
            </a:r>
            <a:endParaRPr sz="2700" dirty="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BC82B80-7C82-425A-9793-D79DA0168608}"/>
              </a:ext>
            </a:extLst>
          </p:cNvPr>
          <p:cNvSpPr/>
          <p:nvPr/>
        </p:nvSpPr>
        <p:spPr>
          <a:xfrm>
            <a:off x="1886918" y="2455235"/>
            <a:ext cx="5370163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a) Copos de cristal e lâmpadas 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b) Garrafa de vidro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c) Boião de vidro e frasco de perfume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80c99af6a_0_66"/>
          <p:cNvSpPr/>
          <p:nvPr/>
        </p:nvSpPr>
        <p:spPr>
          <a:xfrm>
            <a:off x="420150" y="1039750"/>
            <a:ext cx="8460600" cy="11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latin typeface="Bree Serif"/>
                <a:ea typeface="Bree Serif"/>
                <a:cs typeface="Bree Serif"/>
                <a:sym typeface="Bree Serif"/>
              </a:rPr>
              <a:t>A separação dos resíduos para a reciclagem tem várias vantagens ambientais, económicas e sociais, tais como:</a:t>
            </a:r>
            <a:endParaRPr sz="24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14CEA2D-D670-43D0-AB5F-26C30F3194BA}"/>
              </a:ext>
            </a:extLst>
          </p:cNvPr>
          <p:cNvSpPr/>
          <p:nvPr/>
        </p:nvSpPr>
        <p:spPr>
          <a:xfrm>
            <a:off x="736169" y="2765200"/>
            <a:ext cx="7671661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a) Aumento da extração de matérias-primas, mais veículos a circular e mais consumo de energia.</a:t>
            </a:r>
            <a:endParaRPr lang="pt-PT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b) Redução da extração de matérias-primas, mais emprego e poupança de água e energia.</a:t>
            </a:r>
            <a:endParaRPr lang="pt-PT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t-PT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/>
          <p:nvPr/>
        </p:nvSpPr>
        <p:spPr>
          <a:xfrm>
            <a:off x="8619673" y="6442337"/>
            <a:ext cx="306515" cy="280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aseline="30000">
                <a:solidFill>
                  <a:srgbClr val="65B32E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37" name="Google Shape;37;p3"/>
          <p:cNvSpPr txBox="1"/>
          <p:nvPr/>
        </p:nvSpPr>
        <p:spPr>
          <a:xfrm>
            <a:off x="438000" y="923299"/>
            <a:ext cx="8268000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Nos 19 concelhos onde têm origem os resíiduos tratados pela Valorsul, residem cerca de 1.600.000 de pessoas. Cada habitante produz cerca de...</a:t>
            </a: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"/>
          <p:cNvSpPr txBox="1"/>
          <p:nvPr/>
        </p:nvSpPr>
        <p:spPr>
          <a:xfrm>
            <a:off x="1057908" y="3105724"/>
            <a:ext cx="4291332" cy="216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400" dirty="0"/>
              <a:t>a) 1,3 Kg de resíduos por dia.</a:t>
            </a:r>
          </a:p>
          <a:p>
            <a:pPr>
              <a:lnSpc>
                <a:spcPct val="150000"/>
              </a:lnSpc>
            </a:pPr>
            <a:r>
              <a:rPr lang="pt-PT" sz="2400" dirty="0"/>
              <a:t>b) 0,2 Kg de resíduos por dia. </a:t>
            </a:r>
          </a:p>
          <a:p>
            <a:pPr>
              <a:lnSpc>
                <a:spcPct val="150000"/>
              </a:lnSpc>
            </a:pPr>
            <a:r>
              <a:rPr lang="pt-PT" sz="2400" dirty="0"/>
              <a:t>c) 0,9 Kg de resíduos por dia</a:t>
            </a:r>
            <a:r>
              <a:rPr lang="pt-PT" dirty="0"/>
              <a:t>.</a:t>
            </a:r>
          </a:p>
          <a:p>
            <a:pPr marL="3429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80c99af6a_0_62"/>
          <p:cNvSpPr/>
          <p:nvPr/>
        </p:nvSpPr>
        <p:spPr>
          <a:xfrm>
            <a:off x="439800" y="1030625"/>
            <a:ext cx="82644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>
                <a:latin typeface="Bree Serif"/>
                <a:ea typeface="Bree Serif"/>
                <a:cs typeface="Bree Serif"/>
                <a:sym typeface="Bree Serif"/>
              </a:rPr>
              <a:t>Além dos 3 ecopontos, há outra recolha seletiva para restos de comida na área da Grande Lisboa, em que os restaurantes, cantinas e mercados separam estes resíduos, que depois são transformados na Estação Orgânica da Valorsul em:</a:t>
            </a:r>
            <a:r>
              <a:rPr lang="pt-BR" sz="2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/>
            </a:r>
            <a:br>
              <a:rPr lang="pt-BR" sz="22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endParaRPr sz="22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51FAD69-C4A3-48CF-8CC3-C6A3749F1C98}"/>
              </a:ext>
            </a:extLst>
          </p:cNvPr>
          <p:cNvSpPr/>
          <p:nvPr/>
        </p:nvSpPr>
        <p:spPr>
          <a:xfrm>
            <a:off x="929898" y="3429000"/>
            <a:ext cx="7284204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a) fertilizante para a agricultura e jardinagem e energia elétrica.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b) ração para animais e energia elétrica.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80c99af6a_0_84"/>
          <p:cNvSpPr/>
          <p:nvPr/>
        </p:nvSpPr>
        <p:spPr>
          <a:xfrm>
            <a:off x="394500" y="1039750"/>
            <a:ext cx="85209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latin typeface="Bree Serif"/>
                <a:ea typeface="Bree Serif"/>
                <a:cs typeface="Bree Serif"/>
                <a:sym typeface="Bree Serif"/>
              </a:rPr>
              <a:t>Como se chama o jogo mais amigo do ambiente?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978A85F-455C-4902-B4AB-20ED720153D3}"/>
              </a:ext>
            </a:extLst>
          </p:cNvPr>
          <p:cNvSpPr/>
          <p:nvPr/>
        </p:nvSpPr>
        <p:spPr>
          <a:xfrm>
            <a:off x="1642819" y="2774197"/>
            <a:ext cx="5625885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a) Green Bingo, 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b) Bingo do Ambiente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c) Recycle BinGo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/>
          <p:nvPr/>
        </p:nvSpPr>
        <p:spPr>
          <a:xfrm>
            <a:off x="323125" y="1012125"/>
            <a:ext cx="8416800" cy="12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latin typeface="Bree Serif"/>
                <a:ea typeface="Bree Serif"/>
                <a:cs typeface="Bree Serif"/>
                <a:sym typeface="Bree Serif"/>
              </a:rPr>
              <a:t>A fábrica da Valorsul que trata o lixo comum que não separamos e que o transforma em energia eléctrica chama-se:</a:t>
            </a:r>
            <a:endParaRPr sz="27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397895F-D3CF-4681-AB7B-30B6F9A5B1D1}"/>
              </a:ext>
            </a:extLst>
          </p:cNvPr>
          <p:cNvSpPr/>
          <p:nvPr/>
        </p:nvSpPr>
        <p:spPr>
          <a:xfrm>
            <a:off x="1485900" y="3429000"/>
            <a:ext cx="6172200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Fábrica de Produção de Eletricidade.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Central Eletrónica da Valorsul.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Central de Valorização Energética.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>
            <a:off x="358475" y="1003720"/>
            <a:ext cx="8102700" cy="14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latin typeface="Bree Serif"/>
                <a:ea typeface="Bree Serif"/>
                <a:cs typeface="Bree Serif"/>
                <a:sym typeface="Bree Serif"/>
              </a:rPr>
              <a:t>Existem 3 tipos de recolha de resíduos domésticos: indiferenciados, seletiva de recicláveis e seletiva de orgânicos. Porquê?</a:t>
            </a:r>
            <a:endParaRPr sz="2700" dirty="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/>
            </a:r>
            <a:br>
              <a:rPr lang="pt-BR" sz="2700" dirty="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endParaRPr sz="2700" dirty="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AA4DCAC-066F-4990-8C23-008659C03AD0}"/>
              </a:ext>
            </a:extLst>
          </p:cNvPr>
          <p:cNvSpPr/>
          <p:nvPr/>
        </p:nvSpPr>
        <p:spPr>
          <a:xfrm>
            <a:off x="520650" y="2707381"/>
            <a:ext cx="8102700" cy="3330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PT"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a) Porque são tipos de resíduos diferentes e por isso, de acordo com as suas características, são tratados pela Valorsul, na unidade que possui a tecnologia adequada ao seu processamento.</a:t>
            </a:r>
            <a:endParaRPr lang="pt-PT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pt-PT" sz="18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b) Porque se a recolha dos resíduos for dividida por recolhas diferentes e se uns contentores de uma recolha estiverem cheios, podemos usar outros contentores pois assim nunca há lixo por tratar.</a:t>
            </a:r>
            <a:endParaRPr lang="pt-PT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>
            <a:off x="336550" y="1050427"/>
            <a:ext cx="86310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  <a:latin typeface="Pacifico"/>
                <a:ea typeface="Pacifico"/>
                <a:cs typeface="Pacifico"/>
                <a:sym typeface="Pacifico"/>
              </a:rPr>
              <a:t> </a:t>
            </a:r>
            <a:r>
              <a:rPr lang="pt-BR" sz="2700">
                <a:latin typeface="Bree Serif"/>
                <a:ea typeface="Bree Serif"/>
                <a:cs typeface="Bree Serif"/>
                <a:sym typeface="Bree Serif"/>
              </a:rPr>
              <a:t>Os materiais separados nos três Ecopontos vão para:</a:t>
            </a:r>
            <a: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0956EAF-7B2F-4F00-BEFA-54E6D443BF90}"/>
              </a:ext>
            </a:extLst>
          </p:cNvPr>
          <p:cNvSpPr/>
          <p:nvPr/>
        </p:nvSpPr>
        <p:spPr>
          <a:xfrm>
            <a:off x="1417320" y="2586077"/>
            <a:ext cx="5593080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a) o Aterro Sanitário. 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b) a Central de Valorização Energética.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c) o Centro de Triagem da Valorsul.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426375" y="1127025"/>
            <a:ext cx="8362200" cy="1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latin typeface="Bree Serif"/>
                <a:ea typeface="Bree Serif"/>
                <a:cs typeface="Bree Serif"/>
                <a:sym typeface="Bree Serif"/>
              </a:rPr>
              <a:t>No Centro de Triagem, os resíduos são preparados para serem recebidos nas fábricas de reciclagem. Como?</a:t>
            </a: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FC525A9-37F3-4365-A7CD-3D99DD341C96}"/>
              </a:ext>
            </a:extLst>
          </p:cNvPr>
          <p:cNvSpPr/>
          <p:nvPr/>
        </p:nvSpPr>
        <p:spPr>
          <a:xfrm>
            <a:off x="548640" y="2932949"/>
            <a:ext cx="823993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a) São separados por tipologia e enfardados para depois serem enviados para reciclagem. 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b) São divididos em vários montes para seguirem para a reciclagem. 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495300" y="1165136"/>
            <a:ext cx="82296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Bree Serif" panose="020B0604020202020204" charset="0"/>
                <a:ea typeface="Pacifico"/>
                <a:cs typeface="Pacifico"/>
                <a:sym typeface="Pacifico"/>
              </a:rPr>
              <a:t>O</a:t>
            </a:r>
            <a:r>
              <a:rPr lang="pt-BR" sz="2000" dirty="0">
                <a:latin typeface="Bree Serif" panose="020B0604020202020204" charset="0"/>
                <a:ea typeface="Pacifico"/>
                <a:cs typeface="Pacifico"/>
                <a:sym typeface="Pacifico"/>
              </a:rPr>
              <a:t>s Centro de Triagem estão equipados com máquinas tecnologicamente avançadas que já separam o que colocamos no Ecoponto Amarelo por tipo de material reciclável, mas ainda existe triagem manual. Porquê?</a:t>
            </a:r>
            <a:endParaRPr sz="2000" dirty="0">
              <a:solidFill>
                <a:schemeClr val="dk1"/>
              </a:solidFill>
              <a:latin typeface="Bree Serif" panose="020B0604020202020204" charset="0"/>
              <a:ea typeface="Pacifico"/>
              <a:cs typeface="Pacifico"/>
              <a:sym typeface="Pacific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D468307-C7E4-4AC7-A38B-696D439B495A}"/>
              </a:ext>
            </a:extLst>
          </p:cNvPr>
          <p:cNvSpPr/>
          <p:nvPr/>
        </p:nvSpPr>
        <p:spPr>
          <a:xfrm>
            <a:off x="792480" y="3429000"/>
            <a:ext cx="77571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a) Porque apesar do avanço tecnológico, as máquinas podem falhar e é preciso verificar manualmente no final a separação que fizeram antes de serem feitos os fardos.</a:t>
            </a:r>
            <a:endParaRPr lang="pt-PT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PT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t-PT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PT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b) Porque quando se estava a montar a linha de triagem do Ecoponto Amarelo já não havia dinheiro para comprar mais máquinas.</a:t>
            </a:r>
            <a:endParaRPr lang="pt-PT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/>
        </p:nvSpPr>
        <p:spPr>
          <a:xfrm>
            <a:off x="419100" y="1068495"/>
            <a:ext cx="8305800" cy="157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latin typeface="Bree Serif"/>
                <a:ea typeface="Bree Serif"/>
                <a:cs typeface="Bree Serif"/>
                <a:sym typeface="Bree Serif"/>
              </a:rPr>
              <a:t>Para tratarmos do nosso lixo, por ordem de importância devemos: Reduzir, Reutilizar e Reciclar. Praticar os “3R” é uma prioridade porque em Portugal são produzidos anualmente cerca de...</a:t>
            </a:r>
            <a:r>
              <a:rPr lang="pt-BR" sz="2400" dirty="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/>
            </a:r>
            <a:br>
              <a:rPr lang="pt-BR" sz="2400" dirty="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endParaRPr sz="2400" dirty="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38F20C4-9677-4DB8-9773-1FED80554746}"/>
              </a:ext>
            </a:extLst>
          </p:cNvPr>
          <p:cNvSpPr/>
          <p:nvPr/>
        </p:nvSpPr>
        <p:spPr>
          <a:xfrm>
            <a:off x="1143000" y="3059668"/>
            <a:ext cx="7315200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a) … 4,5 milhões de toneladas de resíduos urbanos.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b) … 4,5 mil toneladas de resíduos urbanos.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c) … 450 toneladas de resíduos urbanos.</a:t>
            </a:r>
            <a:endParaRPr lang="pt-PT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1291</Words>
  <Application>Microsoft Office PowerPoint</Application>
  <PresentationFormat>On-screen Show (4:3)</PresentationFormat>
  <Paragraphs>146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Pacifico</vt:lpstr>
      <vt:lpstr>Bree Serif</vt:lpstr>
      <vt:lpstr>Calibri</vt:lpstr>
      <vt:lpstr>Arial</vt:lpstr>
      <vt:lpstr>Times New Roman</vt:lpstr>
      <vt:lpstr>Alegreya</vt:lpstr>
      <vt:lpstr>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Luis Costa</dc:creator>
  <cp:lastModifiedBy>Joana Xavier</cp:lastModifiedBy>
  <cp:revision>6</cp:revision>
  <dcterms:created xsi:type="dcterms:W3CDTF">2016-03-15T15:33:42Z</dcterms:created>
  <dcterms:modified xsi:type="dcterms:W3CDTF">2020-06-04T15:01:33Z</dcterms:modified>
</cp:coreProperties>
</file>